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52" r:id="rId2"/>
    <p:sldMasterId id="2147483655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8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5"/>
    <p:restoredTop sz="94727"/>
  </p:normalViewPr>
  <p:slideViewPr>
    <p:cSldViewPr>
      <p:cViewPr varScale="1">
        <p:scale>
          <a:sx n="86" d="100"/>
          <a:sy n="86" d="100"/>
        </p:scale>
        <p:origin x="91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200" y="762000"/>
            <a:ext cx="4114800" cy="533399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08425-4F08-4031-AA6F-8688EBFA04B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FA0A-0407-4D06-B2F6-7D2AF7736D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5E60-13F3-4562-93C2-6075709746F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9902-104E-4B02-AFC8-CF27E10BEE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3DA0-1ADB-4A0A-8314-AAE879492C6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501D-132E-4E79-8059-4CCE30E21C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2" y="1600201"/>
            <a:ext cx="4038598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3DA0-1ADB-4A0A-8314-AAE879492C6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501D-132E-4E79-8059-4CCE30E21C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7C7AC0-DAC5-4D81-AE98-0AFF106115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52" y="1600201"/>
            <a:ext cx="4059148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877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3DA0-1ADB-4A0A-8314-AAE879492C6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501D-132E-4E79-8059-4CCE30E21C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7C7AC0-DAC5-4D81-AE98-0AFF106115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52" y="1600201"/>
            <a:ext cx="4059148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09944F-002B-4890-8AF0-6641C0EF4E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0600" y="1600201"/>
            <a:ext cx="3886200" cy="44195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9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3DA0-1ADB-4A0A-8314-AAE879492C6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501D-132E-4E79-8059-4CCE30E21C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4C2F9D3-F1D3-486C-8AF5-DB0E237541E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0" y="1649796"/>
            <a:ext cx="8229600" cy="441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3DA0-1ADB-4A0A-8314-AAE879492C6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501D-132E-4E79-8059-4CCE30E21C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7C7AC0-DAC5-4D81-AE98-0AFF106115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52" y="1600201"/>
            <a:ext cx="2631896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1C61EC-74C7-4A7A-A834-3480F1F230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56052" y="1600201"/>
            <a:ext cx="2631896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E0D809-E142-4367-A841-2AA6BFCB14D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75452" y="1600201"/>
            <a:ext cx="2631896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05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18BFD4-4E21-C748-B113-762E34BD9F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08425-4F08-4031-AA6F-8688EBFA04B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FA0A-0407-4D06-B2F6-7D2AF7736D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3904D-9C03-43C2-BC2D-4428A475B6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905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5AE36F-8B1F-914B-8B77-7E9E70C475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95E60-13F3-4562-93C2-6075709746F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69902-104E-4B02-AFC8-CF27E10BEE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i="0" kern="1200" cap="all" baseline="0">
          <a:solidFill>
            <a:srgbClr val="BD8723"/>
          </a:solidFill>
          <a:latin typeface="+mj-lt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aramond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aramond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aramond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aramond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9B3F53-A483-BF43-AA28-236726D53A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53DA0-1ADB-4A0A-8314-AAE879492C6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1501D-132E-4E79-8059-4CCE30E21C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62" r:id="rId3"/>
    <p:sldLayoutId id="2147483663" r:id="rId4"/>
    <p:sldLayoutId id="214748366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Garamond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Garamond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Garamond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Garamond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Garamond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vents.rdmobile.com/Sessions/Details/113513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baa.com/publications/tq/tqPastIssues/2017/Pages/TQ-54-2-0329-01.aspx" TargetMode="External"/><Relationship Id="rId7" Type="http://schemas.openxmlformats.org/officeDocument/2006/relationships/image" Target="../media/image23.jpeg"/><Relationship Id="rId2" Type="http://schemas.openxmlformats.org/officeDocument/2006/relationships/hyperlink" Target="https://www.asbcnet.org/events/archives/2016/proceedings/Documents/23_Gutierrez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nts.rdmobile.com/Sessions/Details/1135128" TargetMode="External"/><Relationship Id="rId5" Type="http://schemas.openxmlformats.org/officeDocument/2006/relationships/hyperlink" Target="http://bit.ly/ASBCCodingWorkshop2019" TargetMode="External"/><Relationship Id="rId4" Type="http://schemas.openxmlformats.org/officeDocument/2006/relationships/hyperlink" Target="https://asbc.confex.com/asbc/2019/meetingapp.cgi/Session/122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trentleslie/ASBC_202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Predictive Sensory Modeling: Use of Design of Experiments (DOE) and R to Optimize Dry Hop Mixtures for Aroma and Flavor</a:t>
            </a:r>
            <a:br>
              <a:rPr lang="en-US" sz="2800" dirty="0"/>
            </a:br>
            <a:br>
              <a:rPr lang="en-US" sz="2800" dirty="0"/>
            </a:br>
            <a:r>
              <a:rPr lang="en-US" sz="2000" dirty="0"/>
              <a:t>Trent Leslie, Becca </a:t>
            </a:r>
            <a:r>
              <a:rPr lang="en-US" sz="2000" dirty="0" err="1"/>
              <a:t>Ransohoff</a:t>
            </a:r>
            <a:r>
              <a:rPr lang="en-US" sz="2000" dirty="0"/>
              <a:t>, Douglas Scott, Chandler Cottrell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MadTree</a:t>
            </a:r>
            <a:r>
              <a:rPr lang="en-US" sz="2000" dirty="0"/>
              <a:t> Brewing</a:t>
            </a:r>
            <a:br>
              <a:rPr lang="en-US" sz="2000" dirty="0"/>
            </a:br>
            <a:r>
              <a:rPr lang="en-US" sz="2000" dirty="0"/>
              <a:t>Cincinnati, OH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runs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AD7DEE-F30A-438F-B09A-15049B4BE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2048"/>
              </p:ext>
            </p:extLst>
          </p:nvPr>
        </p:nvGraphicFramePr>
        <p:xfrm>
          <a:off x="5029200" y="1550800"/>
          <a:ext cx="3657600" cy="375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8818">
                  <a:extLst>
                    <a:ext uri="{9D8B030D-6E8A-4147-A177-3AD203B41FA5}">
                      <a16:colId xmlns:a16="http://schemas.microsoft.com/office/drawing/2014/main" val="96212983"/>
                    </a:ext>
                  </a:extLst>
                </a:gridCol>
                <a:gridCol w="726140">
                  <a:extLst>
                    <a:ext uri="{9D8B030D-6E8A-4147-A177-3AD203B41FA5}">
                      <a16:colId xmlns:a16="http://schemas.microsoft.com/office/drawing/2014/main" val="91505199"/>
                    </a:ext>
                  </a:extLst>
                </a:gridCol>
                <a:gridCol w="809678">
                  <a:extLst>
                    <a:ext uri="{9D8B030D-6E8A-4147-A177-3AD203B41FA5}">
                      <a16:colId xmlns:a16="http://schemas.microsoft.com/office/drawing/2014/main" val="181314914"/>
                    </a:ext>
                  </a:extLst>
                </a:gridCol>
                <a:gridCol w="661879">
                  <a:extLst>
                    <a:ext uri="{9D8B030D-6E8A-4147-A177-3AD203B41FA5}">
                      <a16:colId xmlns:a16="http://schemas.microsoft.com/office/drawing/2014/main" val="3633008809"/>
                    </a:ext>
                  </a:extLst>
                </a:gridCol>
                <a:gridCol w="861085">
                  <a:extLst>
                    <a:ext uri="{9D8B030D-6E8A-4147-A177-3AD203B41FA5}">
                      <a16:colId xmlns:a16="http://schemas.microsoft.com/office/drawing/2014/main" val="64774740"/>
                    </a:ext>
                  </a:extLst>
                </a:gridCol>
              </a:tblGrid>
              <a:tr h="60080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A:Hop A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B:Hop B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C:Hop C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D:Hop Load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69811367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301719596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512952772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348221458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754946982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84449864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924180583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936338125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80787036"/>
                  </a:ext>
                </a:extLst>
              </a:tr>
              <a:tr h="345133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915389446"/>
                  </a:ext>
                </a:extLst>
              </a:tr>
            </a:tbl>
          </a:graphicData>
        </a:graphic>
      </p:graphicFrame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4E1B538-599B-44CD-BD8C-46698499D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1" r="67022"/>
          <a:stretch/>
        </p:blipFill>
        <p:spPr>
          <a:xfrm>
            <a:off x="457200" y="843319"/>
            <a:ext cx="2121526" cy="2585681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70E6B1-E3F8-485A-BBC7-8005F6ACE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0" t="16786"/>
          <a:stretch/>
        </p:blipFill>
        <p:spPr>
          <a:xfrm>
            <a:off x="386119" y="3141840"/>
            <a:ext cx="2263850" cy="283764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4DACB5-DDA8-4CC9-AEF4-F7B139DC3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17366" r="32560" b="4189"/>
          <a:stretch/>
        </p:blipFill>
        <p:spPr>
          <a:xfrm>
            <a:off x="2886503" y="2102593"/>
            <a:ext cx="1874844" cy="2211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34BDA-475F-4166-BD90-DE3EA44C6CAB}"/>
              </a:ext>
            </a:extLst>
          </p:cNvPr>
          <p:cNvSpPr txBox="1"/>
          <p:nvPr/>
        </p:nvSpPr>
        <p:spPr>
          <a:xfrm>
            <a:off x="2649969" y="4984034"/>
            <a:ext cx="2438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 Terms:  </a:t>
            </a:r>
            <a:r>
              <a:rPr lang="en-US" dirty="0"/>
              <a:t>A, B, C, AB, AC, AD, BC, BD, CD</a:t>
            </a:r>
          </a:p>
        </p:txBody>
      </p:sp>
    </p:spTree>
    <p:extLst>
      <p:ext uri="{BB962C8B-B14F-4D97-AF65-F5344CB8AC3E}">
        <p14:creationId xmlns:p14="http://schemas.microsoft.com/office/powerpoint/2010/main" val="61549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1331" y="1468700"/>
            <a:ext cx="3718493" cy="45259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– Finalize a dry-hop recipe for a new Double IPA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Mixture experiment</a:t>
            </a:r>
          </a:p>
          <a:p>
            <a:pPr marL="571500" lvl="1" indent="-342900"/>
            <a:r>
              <a:rPr lang="en-US" dirty="0"/>
              <a:t>Experimental Variables – 3 different hops </a:t>
            </a:r>
          </a:p>
          <a:p>
            <a:pPr marL="914400" lvl="2" indent="-342900"/>
            <a:r>
              <a:rPr lang="en-US" dirty="0"/>
              <a:t>Hop A – 0-100%</a:t>
            </a:r>
          </a:p>
          <a:p>
            <a:pPr marL="914400" lvl="2" indent="-342900"/>
            <a:r>
              <a:rPr lang="en-US" dirty="0"/>
              <a:t>Hop B and C – 0-50%</a:t>
            </a:r>
          </a:p>
          <a:p>
            <a:pPr marL="571500" lvl="1" indent="-342900"/>
            <a:r>
              <a:rPr lang="en-US" dirty="0"/>
              <a:t>Experimental Ranges – Range of 0-1.5x dry hop rate (1.9 </a:t>
            </a:r>
            <a:r>
              <a:rPr lang="en-US" dirty="0" err="1"/>
              <a:t>lbs</a:t>
            </a:r>
            <a:r>
              <a:rPr lang="en-US" dirty="0"/>
              <a:t>/</a:t>
            </a:r>
            <a:r>
              <a:rPr lang="en-US" dirty="0" err="1"/>
              <a:t>bbl</a:t>
            </a:r>
            <a:r>
              <a:rPr lang="en-US" dirty="0"/>
              <a:t>)</a:t>
            </a:r>
          </a:p>
          <a:p>
            <a:pPr marL="571500" lvl="1" indent="-342900"/>
            <a:r>
              <a:rPr lang="en-US" dirty="0"/>
              <a:t>Things we did not study – any hot side changes, limited to 3 hops, yeast strains</a:t>
            </a:r>
          </a:p>
          <a:p>
            <a:endParaRPr lang="en-US" dirty="0"/>
          </a:p>
        </p:txBody>
      </p:sp>
      <p:pic>
        <p:nvPicPr>
          <p:cNvPr id="5" name="Content Placeholder 8" descr="Application, table&#10;&#10;Description automatically generated">
            <a:extLst>
              <a:ext uri="{FF2B5EF4-FFF2-40B4-BE49-F238E27FC236}">
                <a16:creationId xmlns:a16="http://schemas.microsoft.com/office/drawing/2014/main" id="{BA9F3FF4-8721-4B56-9037-7F16E6099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35417"/>
            <a:ext cx="4704069" cy="39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05200" y="1298717"/>
            <a:ext cx="5181600" cy="449248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following costs are associated with a 10-vessel collection system</a:t>
            </a:r>
          </a:p>
          <a:p>
            <a:endParaRPr lang="en-US" sz="2100" dirty="0"/>
          </a:p>
          <a:p>
            <a:pPr lvl="1"/>
            <a:r>
              <a:rPr lang="en-US" dirty="0"/>
              <a:t>Rack with Casters – $200</a:t>
            </a:r>
          </a:p>
          <a:p>
            <a:pPr lvl="1"/>
            <a:r>
              <a:rPr lang="en-US" dirty="0"/>
              <a:t>Stainless 1.5-gallon Kegs – $80 x 10 - $800</a:t>
            </a:r>
          </a:p>
          <a:p>
            <a:pPr lvl="1"/>
            <a:r>
              <a:rPr lang="en-US" dirty="0"/>
              <a:t>CO2 Manifold and Tubing – $200</a:t>
            </a:r>
          </a:p>
          <a:p>
            <a:pPr lvl="1"/>
            <a:r>
              <a:rPr lang="en-US" dirty="0"/>
              <a:t>Various fittings – $400</a:t>
            </a:r>
          </a:p>
          <a:p>
            <a:pPr lvl="1"/>
            <a:r>
              <a:rPr lang="en-US" dirty="0"/>
              <a:t>CO2 Tank – $50</a:t>
            </a:r>
          </a:p>
          <a:p>
            <a:pPr lvl="1"/>
            <a:r>
              <a:rPr lang="en-US" dirty="0"/>
              <a:t>Temperature Controlled Storage (chest freezer) - $800</a:t>
            </a:r>
          </a:p>
          <a:p>
            <a:pPr lvl="1"/>
            <a:r>
              <a:rPr lang="en-US" dirty="0"/>
              <a:t>Scale – $500</a:t>
            </a:r>
          </a:p>
          <a:p>
            <a:pPr lvl="1"/>
            <a:r>
              <a:rPr lang="en-US" b="1" dirty="0"/>
              <a:t>Total ~$3,000</a:t>
            </a:r>
          </a:p>
          <a:p>
            <a:endParaRPr lang="en-US" dirty="0"/>
          </a:p>
        </p:txBody>
      </p:sp>
      <p:pic>
        <p:nvPicPr>
          <p:cNvPr id="5" name="Content Placeholder 8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D2C2E37C-CBF5-4F68-B224-C79CA05AF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98716"/>
            <a:ext cx="3094003" cy="46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Sensory data collection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5422" y="1600200"/>
            <a:ext cx="4771378" cy="452596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15 panelists – from trained research panel</a:t>
            </a:r>
          </a:p>
          <a:p>
            <a:pPr lvl="2"/>
            <a:r>
              <a:rPr lang="en-US" dirty="0"/>
              <a:t>Incomplete block – 2 groups each receiving 10 samples in one sitting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/>
              <a:t>Scaling 7 aroma attributes, 8 taste attributes and overall preference  </a:t>
            </a:r>
          </a:p>
          <a:p>
            <a:pPr lvl="1"/>
            <a:r>
              <a:rPr lang="en-US" dirty="0"/>
              <a:t>Collected over a one-week span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05330-3F3A-4A38-9BD7-58B94AE59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04297"/>
            <a:ext cx="4572000" cy="558884"/>
          </a:xfrm>
          <a:prstGeom prst="rect">
            <a:avLst/>
          </a:prstGeom>
        </p:spPr>
      </p:pic>
      <p:pic>
        <p:nvPicPr>
          <p:cNvPr id="6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EDFC67C2-212D-4E97-BDC5-055344DB5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40131" b="-349"/>
          <a:stretch/>
        </p:blipFill>
        <p:spPr>
          <a:xfrm>
            <a:off x="5334000" y="1600200"/>
            <a:ext cx="285658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091781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analysis in R – a free and open source statistical programming language</a:t>
            </a:r>
          </a:p>
          <a:p>
            <a:pPr marL="571500" lvl="1" indent="-342900"/>
            <a:r>
              <a:rPr lang="en-US" dirty="0"/>
              <a:t>Blocking of panelists</a:t>
            </a:r>
          </a:p>
          <a:p>
            <a:pPr marL="571500" lvl="1" indent="-342900"/>
            <a:r>
              <a:rPr lang="en-US" dirty="0"/>
              <a:t>Development of contour plots</a:t>
            </a:r>
          </a:p>
          <a:p>
            <a:pPr marL="571500" lvl="1" indent="-342900"/>
            <a:r>
              <a:rPr lang="en-US" dirty="0"/>
              <a:t>Optimization</a:t>
            </a:r>
          </a:p>
          <a:p>
            <a:pPr marL="5715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depth into the development of the script and its application can be seen in </a:t>
            </a:r>
            <a:r>
              <a:rPr lang="en-US" dirty="0">
                <a:hlinkClick r:id="rId2"/>
              </a:rPr>
              <a:t>But Sometimes You Get What You Need: Using R to Optimize Dry Hop Mixtures for Aroma and Flavor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8" descr="A picture containing boat&#10;&#10;Description automatically generated">
            <a:extLst>
              <a:ext uri="{FF2B5EF4-FFF2-40B4-BE49-F238E27FC236}">
                <a16:creationId xmlns:a16="http://schemas.microsoft.com/office/drawing/2014/main" id="{27D82020-90CF-412E-AAA5-E26FFAC7D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05781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0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&amp; Resources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28600" y="762000"/>
            <a:ext cx="6705600" cy="571500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2016 WBC Talk</a:t>
            </a:r>
            <a:r>
              <a:rPr lang="en-US" sz="2000" dirty="0"/>
              <a:t>: Improving Brewhouse Efficiency by Adjusting Mash Thickness and Lauter and Sparge Volumes (Eddie Gutierrez and Drew </a:t>
            </a:r>
            <a:r>
              <a:rPr lang="en-US" sz="2000" dirty="0" err="1"/>
              <a:t>Russey</a:t>
            </a:r>
            <a:r>
              <a:rPr lang="en-US" sz="2000" dirty="0"/>
              <a:t>)</a:t>
            </a:r>
            <a:endParaRPr lang="en-US" sz="2000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2017 ASBC Talk</a:t>
            </a:r>
            <a:r>
              <a:rPr lang="en-US" sz="2000" dirty="0"/>
              <a:t>: Simplify QAQC Analyses and Decision Making with Open Source Software (Drew </a:t>
            </a:r>
            <a:r>
              <a:rPr lang="en-US" sz="2000" dirty="0" err="1"/>
              <a:t>Russey</a:t>
            </a:r>
            <a:r>
              <a:rPr lang="en-US" sz="20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2017 MBAA TQ</a:t>
            </a:r>
            <a:r>
              <a:rPr lang="en-US" sz="2000" dirty="0"/>
              <a:t>: Improving Brewhouse Efficiency by Adjusting Mash Thickness and Lauter and Sparge Volumes (Eddie Gutierrez and Drew </a:t>
            </a:r>
            <a:r>
              <a:rPr lang="en-US" sz="2000" dirty="0" err="1"/>
              <a:t>Russey</a:t>
            </a:r>
            <a:r>
              <a:rPr lang="en-US" sz="20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2019 ASBC Workshop</a:t>
            </a:r>
            <a:r>
              <a:rPr lang="en-US" sz="2000" dirty="0"/>
              <a:t>: From Bytes to </a:t>
            </a:r>
            <a:r>
              <a:rPr lang="en-US" sz="2000" dirty="0" err="1"/>
              <a:t>BeeR</a:t>
            </a:r>
            <a:r>
              <a:rPr lang="en-US" sz="2000" dirty="0"/>
              <a:t>: Leveraging the Statistical Programming Language R in Brewing Data Science (Drew </a:t>
            </a:r>
            <a:r>
              <a:rPr lang="en-US" sz="2000" dirty="0" err="1"/>
              <a:t>Russey</a:t>
            </a:r>
            <a:r>
              <a:rPr lang="en-US" sz="2000" dirty="0"/>
              <a:t>, Lucas Chadwick, Trent Leslie)</a:t>
            </a:r>
          </a:p>
          <a:p>
            <a:pPr lvl="2"/>
            <a:r>
              <a:rPr lang="en-US" sz="2000" dirty="0">
                <a:hlinkClick r:id="rId5"/>
              </a:rPr>
              <a:t>http://bit.ly/ASBCCodingWorkshop2019</a:t>
            </a:r>
            <a:r>
              <a:rPr lang="en-US" sz="2000" dirty="0"/>
              <a:t> (Video tutorials!)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2021 ASBC Talk</a:t>
            </a:r>
            <a:r>
              <a:rPr lang="en-US" sz="2000" dirty="0"/>
              <a:t>: You Can’t Always Get What You Want - Use of Design of Experiments (DOE) to Optimize Dry Hop Mixtures for Aroma and Flavor (Becca </a:t>
            </a:r>
            <a:r>
              <a:rPr lang="en-US" sz="2000" dirty="0" err="1"/>
              <a:t>Ransohoff</a:t>
            </a:r>
            <a:r>
              <a:rPr lang="en-US" sz="2000" dirty="0"/>
              <a:t>, Chandler Cottrell, Trent Leslie, Doug Scott)</a:t>
            </a:r>
          </a:p>
        </p:txBody>
      </p:sp>
      <p:pic>
        <p:nvPicPr>
          <p:cNvPr id="5" name="Picture 2" descr="Hardcover Design and Analysis of Experiments with R Book">
            <a:extLst>
              <a:ext uri="{FF2B5EF4-FFF2-40B4-BE49-F238E27FC236}">
                <a16:creationId xmlns:a16="http://schemas.microsoft.com/office/drawing/2014/main" id="{AB6C6995-FBB2-40BF-9B09-A5231C6D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55" y="1219200"/>
            <a:ext cx="2245645" cy="347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3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Format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39236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Excel Spreadsheet (but that can be changed in the script)</a:t>
            </a:r>
          </a:p>
          <a:p>
            <a:pPr lvl="1"/>
            <a:r>
              <a:rPr lang="en-US" dirty="0"/>
              <a:t>First seven columns need to be there</a:t>
            </a:r>
          </a:p>
          <a:p>
            <a:pPr lvl="2"/>
            <a:r>
              <a:rPr lang="en-US" dirty="0"/>
              <a:t>However, the hop name columns can be changed to reflect whatever the experiment entails, but the script will need to be updated for that as well</a:t>
            </a:r>
          </a:p>
          <a:p>
            <a:pPr lvl="1"/>
            <a:r>
              <a:rPr lang="en-US" dirty="0"/>
              <a:t>Columns eight and on can be as many or as few as you want and can be anything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4ED28-28E4-4D88-89BF-7D68A824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58150"/>
            <a:ext cx="6903343" cy="24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9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Script and </a:t>
            </a:r>
            <a:r>
              <a:rPr lang="en-US" dirty="0" err="1"/>
              <a:t>Powerpoint</a:t>
            </a:r>
            <a:r>
              <a:rPr lang="en-US" dirty="0"/>
              <a:t> files are available on GitHub</a:t>
            </a:r>
          </a:p>
          <a:p>
            <a:pPr lvl="2"/>
            <a:r>
              <a:rPr lang="en-US" dirty="0">
                <a:hlinkClick r:id="rId2"/>
              </a:rPr>
              <a:t>https://github.com/trentleslie/ASBC_2021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35F0F-F428-439E-8A0B-1608D62C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49" y="2568219"/>
            <a:ext cx="625630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output</a:t>
            </a:r>
          </a:p>
        </p:txBody>
      </p:sp>
      <p:pic>
        <p:nvPicPr>
          <p:cNvPr id="5" name="Picture 4" descr="A picture containing boat&#10;&#10;Description automatically generated">
            <a:extLst>
              <a:ext uri="{FF2B5EF4-FFF2-40B4-BE49-F238E27FC236}">
                <a16:creationId xmlns:a16="http://schemas.microsoft.com/office/drawing/2014/main" id="{8DBC7F63-6F5E-4DDA-AE0F-A0B760A27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8558"/>
            <a:ext cx="4042872" cy="404287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1F285FA-21AE-42C4-8AA0-AE8E4A88D2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22" y="1223634"/>
            <a:ext cx="4377796" cy="43777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5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This brings us to the hard part: using your own judgement and conversations to determine what’s important and what’s most likely to lead to the best possible product.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Sensory is often messy, but design of experiments and this script may help provide guidance.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funny-science-news-experiments-memes-dog-science-fuzzy-logic – The Finch  and Pea">
            <a:extLst>
              <a:ext uri="{FF2B5EF4-FFF2-40B4-BE49-F238E27FC236}">
                <a16:creationId xmlns:a16="http://schemas.microsoft.com/office/drawing/2014/main" id="{F0D20179-9D33-4B61-9AA0-3690CA16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60" y="2230771"/>
            <a:ext cx="4249040" cy="239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7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0332" y="1219200"/>
            <a:ext cx="8229600" cy="4708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Design of Experiments (DOE, DOX)</a:t>
            </a:r>
          </a:p>
          <a:p>
            <a:r>
              <a:rPr lang="en-US" dirty="0"/>
              <a:t>Mixture Experiments</a:t>
            </a:r>
          </a:p>
          <a:p>
            <a:r>
              <a:rPr lang="en-US" dirty="0"/>
              <a:t>The Experiment</a:t>
            </a:r>
          </a:p>
          <a:p>
            <a:pPr lvl="1"/>
            <a:r>
              <a:rPr lang="en-US" dirty="0"/>
              <a:t>Experimental Design, Hardware, Data Collection</a:t>
            </a:r>
          </a:p>
          <a:p>
            <a:r>
              <a:rPr lang="en-US" dirty="0"/>
              <a:t>Data Format</a:t>
            </a:r>
          </a:p>
          <a:p>
            <a:r>
              <a:rPr lang="en-US" dirty="0"/>
              <a:t>Script Overview &amp; Output</a:t>
            </a:r>
          </a:p>
          <a:p>
            <a:r>
              <a:rPr lang="en-US" dirty="0"/>
              <a:t>Putting It All Together</a:t>
            </a:r>
          </a:p>
          <a:p>
            <a:r>
              <a:rPr lang="en-US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198" y="274638"/>
            <a:ext cx="5943601" cy="1143000"/>
          </a:xfrm>
        </p:spPr>
        <p:txBody>
          <a:bodyPr/>
          <a:lstStyle/>
          <a:p>
            <a:r>
              <a:rPr lang="en-US" dirty="0"/>
              <a:t>acknowledgements 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43200" y="2590801"/>
            <a:ext cx="5943600" cy="3404002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Flavor Space Force Research Group</a:t>
            </a:r>
            <a:endParaRPr lang="en-US" sz="7200" b="1" dirty="0"/>
          </a:p>
          <a:p>
            <a:pPr algn="ctr"/>
            <a:r>
              <a:rPr lang="en-US" dirty="0"/>
              <a:t>Becca </a:t>
            </a:r>
            <a:r>
              <a:rPr lang="en-US" dirty="0" err="1"/>
              <a:t>Ransohoff</a:t>
            </a:r>
            <a:endParaRPr lang="en-US" dirty="0"/>
          </a:p>
          <a:p>
            <a:pPr algn="ctr"/>
            <a:r>
              <a:rPr lang="en-US" dirty="0"/>
              <a:t>Doug Scott</a:t>
            </a:r>
          </a:p>
          <a:p>
            <a:pPr algn="ctr"/>
            <a:r>
              <a:rPr lang="en-US" dirty="0"/>
              <a:t>Chandler Cottrell</a:t>
            </a:r>
          </a:p>
          <a:p>
            <a:pPr algn="ctr"/>
            <a:r>
              <a:rPr lang="en-US" dirty="0"/>
              <a:t>Ryan Blevins</a:t>
            </a:r>
          </a:p>
          <a:p>
            <a:pPr algn="ctr"/>
            <a:r>
              <a:rPr lang="en-US" dirty="0"/>
              <a:t>Garrett </a:t>
            </a:r>
            <a:r>
              <a:rPr lang="en-US" dirty="0" err="1"/>
              <a:t>Schnieber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9F49D7EA-290E-43D3-BEEC-2BC23D54C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r="31462"/>
          <a:stretch/>
        </p:blipFill>
        <p:spPr>
          <a:xfrm>
            <a:off x="304800" y="863198"/>
            <a:ext cx="2959075" cy="5334000"/>
          </a:xfrm>
          <a:custGeom>
            <a:avLst/>
            <a:gdLst>
              <a:gd name="connsiteX0" fmla="*/ 0 w 3804525"/>
              <a:gd name="connsiteY0" fmla="*/ 580783 h 6858001"/>
              <a:gd name="connsiteX1" fmla="*/ 1283437 w 3804525"/>
              <a:gd name="connsiteY1" fmla="*/ 580783 h 6858001"/>
              <a:gd name="connsiteX2" fmla="*/ 1853053 w 3804525"/>
              <a:gd name="connsiteY2" fmla="*/ 904036 h 6858001"/>
              <a:gd name="connsiteX3" fmla="*/ 3143701 w 3804525"/>
              <a:gd name="connsiteY3" fmla="*/ 3094972 h 6858001"/>
              <a:gd name="connsiteX4" fmla="*/ 3237435 w 3804525"/>
              <a:gd name="connsiteY4" fmla="*/ 3425408 h 6858001"/>
              <a:gd name="connsiteX5" fmla="*/ 3143701 w 3804525"/>
              <a:gd name="connsiteY5" fmla="*/ 3763027 h 6858001"/>
              <a:gd name="connsiteX6" fmla="*/ 1853053 w 3804525"/>
              <a:gd name="connsiteY6" fmla="*/ 5946780 h 6858001"/>
              <a:gd name="connsiteX7" fmla="*/ 1283437 w 3804525"/>
              <a:gd name="connsiteY7" fmla="*/ 6277216 h 6858001"/>
              <a:gd name="connsiteX8" fmla="*/ 0 w 3804525"/>
              <a:gd name="connsiteY8" fmla="*/ 6277216 h 6858001"/>
              <a:gd name="connsiteX9" fmla="*/ 0 w 3804525"/>
              <a:gd name="connsiteY9" fmla="*/ 0 h 6858001"/>
              <a:gd name="connsiteX10" fmla="*/ 35527 w 3804525"/>
              <a:gd name="connsiteY10" fmla="*/ 0 h 6858001"/>
              <a:gd name="connsiteX11" fmla="*/ 1440378 w 3804525"/>
              <a:gd name="connsiteY11" fmla="*/ 0 h 6858001"/>
              <a:gd name="connsiteX12" fmla="*/ 2168460 w 3804525"/>
              <a:gd name="connsiteY12" fmla="*/ 415380 h 6858001"/>
              <a:gd name="connsiteX13" fmla="*/ 3683884 w 3804525"/>
              <a:gd name="connsiteY13" fmla="*/ 3000906 h 6858001"/>
              <a:gd name="connsiteX14" fmla="*/ 3683884 w 3804525"/>
              <a:gd name="connsiteY14" fmla="*/ 3857096 h 6858001"/>
              <a:gd name="connsiteX15" fmla="*/ 2168460 w 3804525"/>
              <a:gd name="connsiteY15" fmla="*/ 6434145 h 6858001"/>
              <a:gd name="connsiteX16" fmla="*/ 1440378 w 3804525"/>
              <a:gd name="connsiteY16" fmla="*/ 6858001 h 6858001"/>
              <a:gd name="connsiteX17" fmla="*/ 74458 w 3804525"/>
              <a:gd name="connsiteY17" fmla="*/ 6858001 h 6858001"/>
              <a:gd name="connsiteX18" fmla="*/ 0 w 3804525"/>
              <a:gd name="connsiteY18" fmla="*/ 6858001 h 6858001"/>
              <a:gd name="connsiteX19" fmla="*/ 0 w 3804525"/>
              <a:gd name="connsiteY19" fmla="*/ 6392150 h 6858001"/>
              <a:gd name="connsiteX20" fmla="*/ 1283437 w 3804525"/>
              <a:gd name="connsiteY20" fmla="*/ 6392150 h 6858001"/>
              <a:gd name="connsiteX21" fmla="*/ 1953997 w 3804525"/>
              <a:gd name="connsiteY21" fmla="*/ 6004247 h 6858001"/>
              <a:gd name="connsiteX22" fmla="*/ 3244645 w 3804525"/>
              <a:gd name="connsiteY22" fmla="*/ 3820495 h 6858001"/>
              <a:gd name="connsiteX23" fmla="*/ 3352800 w 3804525"/>
              <a:gd name="connsiteY23" fmla="*/ 3425408 h 6858001"/>
              <a:gd name="connsiteX24" fmla="*/ 3244645 w 3804525"/>
              <a:gd name="connsiteY24" fmla="*/ 3037505 h 6858001"/>
              <a:gd name="connsiteX25" fmla="*/ 1953997 w 3804525"/>
              <a:gd name="connsiteY25" fmla="*/ 846569 h 6858001"/>
              <a:gd name="connsiteX26" fmla="*/ 1283437 w 3804525"/>
              <a:gd name="connsiteY26" fmla="*/ 465849 h 6858001"/>
              <a:gd name="connsiteX27" fmla="*/ 0 w 3804525"/>
              <a:gd name="connsiteY27" fmla="*/ 46584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04525" h="6858001">
                <a:moveTo>
                  <a:pt x="0" y="580783"/>
                </a:moveTo>
                <a:cubicBezTo>
                  <a:pt x="1283437" y="580783"/>
                  <a:pt x="1283437" y="580783"/>
                  <a:pt x="1283437" y="580783"/>
                </a:cubicBezTo>
                <a:cubicBezTo>
                  <a:pt x="1514168" y="580783"/>
                  <a:pt x="1737688" y="702901"/>
                  <a:pt x="1853053" y="904036"/>
                </a:cubicBezTo>
                <a:cubicBezTo>
                  <a:pt x="3143701" y="3094972"/>
                  <a:pt x="3143701" y="3094972"/>
                  <a:pt x="3143701" y="3094972"/>
                </a:cubicBezTo>
                <a:cubicBezTo>
                  <a:pt x="3201383" y="3195540"/>
                  <a:pt x="3237435" y="3310474"/>
                  <a:pt x="3237435" y="3425408"/>
                </a:cubicBezTo>
                <a:cubicBezTo>
                  <a:pt x="3237435" y="3547526"/>
                  <a:pt x="3201383" y="3662460"/>
                  <a:pt x="3143701" y="3763027"/>
                </a:cubicBezTo>
                <a:cubicBezTo>
                  <a:pt x="1853053" y="5946780"/>
                  <a:pt x="1853053" y="5946780"/>
                  <a:pt x="1853053" y="5946780"/>
                </a:cubicBezTo>
                <a:cubicBezTo>
                  <a:pt x="1737688" y="6147915"/>
                  <a:pt x="1514168" y="6277216"/>
                  <a:pt x="1283437" y="6277216"/>
                </a:cubicBezTo>
                <a:cubicBezTo>
                  <a:pt x="0" y="6277216"/>
                  <a:pt x="0" y="6277216"/>
                  <a:pt x="0" y="6277216"/>
                </a:cubicBezTo>
                <a:close/>
                <a:moveTo>
                  <a:pt x="0" y="0"/>
                </a:moveTo>
                <a:lnTo>
                  <a:pt x="35527" y="0"/>
                </a:lnTo>
                <a:cubicBezTo>
                  <a:pt x="1440378" y="0"/>
                  <a:pt x="1440378" y="0"/>
                  <a:pt x="1440378" y="0"/>
                </a:cubicBezTo>
                <a:cubicBezTo>
                  <a:pt x="1745156" y="0"/>
                  <a:pt x="2016071" y="161065"/>
                  <a:pt x="2168460" y="415380"/>
                </a:cubicBezTo>
                <a:cubicBezTo>
                  <a:pt x="3683884" y="3000906"/>
                  <a:pt x="3683884" y="3000906"/>
                  <a:pt x="3683884" y="3000906"/>
                </a:cubicBezTo>
                <a:cubicBezTo>
                  <a:pt x="3844739" y="3263697"/>
                  <a:pt x="3844739" y="3594304"/>
                  <a:pt x="3683884" y="3857096"/>
                </a:cubicBezTo>
                <a:cubicBezTo>
                  <a:pt x="2168460" y="6434145"/>
                  <a:pt x="2168460" y="6434145"/>
                  <a:pt x="2168460" y="6434145"/>
                </a:cubicBezTo>
                <a:cubicBezTo>
                  <a:pt x="2016071" y="6696936"/>
                  <a:pt x="1745156" y="6858001"/>
                  <a:pt x="1440378" y="6858001"/>
                </a:cubicBezTo>
                <a:cubicBezTo>
                  <a:pt x="887968" y="6858001"/>
                  <a:pt x="439135" y="6858001"/>
                  <a:pt x="74458" y="6858001"/>
                </a:cubicBezTo>
                <a:lnTo>
                  <a:pt x="0" y="6858001"/>
                </a:lnTo>
                <a:lnTo>
                  <a:pt x="0" y="6392150"/>
                </a:lnTo>
                <a:cubicBezTo>
                  <a:pt x="1283437" y="6392150"/>
                  <a:pt x="1283437" y="6392150"/>
                  <a:pt x="1283437" y="6392150"/>
                </a:cubicBezTo>
                <a:cubicBezTo>
                  <a:pt x="1557430" y="6392150"/>
                  <a:pt x="1817001" y="6241299"/>
                  <a:pt x="1953997" y="6004247"/>
                </a:cubicBezTo>
                <a:cubicBezTo>
                  <a:pt x="3244645" y="3820495"/>
                  <a:pt x="3244645" y="3820495"/>
                  <a:pt x="3244645" y="3820495"/>
                </a:cubicBezTo>
                <a:cubicBezTo>
                  <a:pt x="3316749" y="3705560"/>
                  <a:pt x="3352800" y="3569076"/>
                  <a:pt x="3352800" y="3425408"/>
                </a:cubicBezTo>
                <a:cubicBezTo>
                  <a:pt x="3352800" y="3288923"/>
                  <a:pt x="3316749" y="3152439"/>
                  <a:pt x="3244645" y="3037505"/>
                </a:cubicBezTo>
                <a:cubicBezTo>
                  <a:pt x="1953997" y="846569"/>
                  <a:pt x="1953997" y="846569"/>
                  <a:pt x="1953997" y="846569"/>
                </a:cubicBezTo>
                <a:cubicBezTo>
                  <a:pt x="1817001" y="609517"/>
                  <a:pt x="1557430" y="465849"/>
                  <a:pt x="1283437" y="465849"/>
                </a:cubicBezTo>
                <a:cubicBezTo>
                  <a:pt x="0" y="465849"/>
                  <a:pt x="0" y="465849"/>
                  <a:pt x="0" y="465849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8BAE8B3-75F5-4E5F-874D-57B8D00845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9" b="19566"/>
          <a:stretch/>
        </p:blipFill>
        <p:spPr>
          <a:xfrm>
            <a:off x="4219567" y="1200210"/>
            <a:ext cx="2821328" cy="1611976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CFDE01-B7CE-40E4-B8D6-CFC458000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1471">
            <a:off x="2991948" y="1678872"/>
            <a:ext cx="1618839" cy="858420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B32CB7-4297-4B7B-9661-A8C4A669A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2994">
            <a:off x="6840299" y="1591460"/>
            <a:ext cx="1535926" cy="8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5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7424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4267200" cy="36576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Understanding complex systems (such as beer) by intentionally designing and executing experiments that help us investigate how variables in a system interact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Design experiments with terms that help you develop mathematical models to better understand relationships between variables</a:t>
            </a:r>
          </a:p>
          <a:p>
            <a:endParaRPr lang="en-US" dirty="0"/>
          </a:p>
        </p:txBody>
      </p:sp>
      <p:pic>
        <p:nvPicPr>
          <p:cNvPr id="5" name="Content Placeholder 7" descr="A picture containing swinging&#10;&#10;Description automatically generated">
            <a:extLst>
              <a:ext uri="{FF2B5EF4-FFF2-40B4-BE49-F238E27FC236}">
                <a16:creationId xmlns:a16="http://schemas.microsoft.com/office/drawing/2014/main" id="{8F6C4406-F9FF-4AEC-83F7-3B393560B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0"/>
          <a:stretch/>
        </p:blipFill>
        <p:spPr>
          <a:xfrm>
            <a:off x="6343651" y="1513604"/>
            <a:ext cx="2209799" cy="172547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3CC1CE-B60F-4539-A3CC-1C6AFF36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81401"/>
            <a:ext cx="1371600" cy="19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840303-BEAC-4855-B8D3-03D8482D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98588"/>
            <a:ext cx="1371601" cy="19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5A64DD-3BF9-48A1-88F8-3F911974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9" y="3581400"/>
            <a:ext cx="1371601" cy="19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8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813" y="1418458"/>
            <a:ext cx="4114800" cy="4708525"/>
          </a:xfrm>
        </p:spPr>
        <p:txBody>
          <a:bodyPr>
            <a:normAutofit fontScale="70000" lnSpcReduction="20000"/>
          </a:bodyPr>
          <a:lstStyle/>
          <a:p>
            <a:pPr mar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One-Variable-at-a-Time Approach</a:t>
            </a:r>
            <a:endParaRPr lang="en-US" b="0" dirty="0">
              <a:effectLst/>
            </a:endParaRPr>
          </a:p>
          <a:p>
            <a:pPr>
              <a:spcBef>
                <a:spcPts val="1000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Only look at a slice of an area of flavor space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Can’t see interaction effects</a:t>
            </a:r>
            <a:endParaRPr lang="en-US" sz="3200" b="0" dirty="0">
              <a:effectLst/>
            </a:endParaRPr>
          </a:p>
          <a:p>
            <a:pPr>
              <a:spcBef>
                <a:spcPts val="1000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Minimum of two weeks in between tasting any test batches 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Can’t compare changes in recipe or process between finished products</a:t>
            </a:r>
            <a:endParaRPr lang="en-US" sz="3200" b="0" dirty="0">
              <a:effectLst/>
            </a:endParaRPr>
          </a:p>
          <a:p>
            <a:pPr>
              <a:spcBef>
                <a:spcPts val="1000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Inefficient – Can’t necessarily attribute changes in response to specific process or variable changes</a:t>
            </a:r>
            <a:endParaRPr lang="en-US" sz="3200" b="0" dirty="0">
              <a:effectLst/>
            </a:endParaRP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312321-14CF-439C-B111-D1FA954FB5E3}"/>
              </a:ext>
            </a:extLst>
          </p:cNvPr>
          <p:cNvSpPr txBox="1">
            <a:spLocks/>
          </p:cNvSpPr>
          <p:nvPr/>
        </p:nvSpPr>
        <p:spPr>
          <a:xfrm>
            <a:off x="4491613" y="1469520"/>
            <a:ext cx="41148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DOE Approach</a:t>
            </a:r>
          </a:p>
          <a:p>
            <a:pPr mar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US" sz="16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Learn about a selected “region” of the flavor space</a:t>
            </a: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See how all factors interact at once in the same base beer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H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elp minimize effects from natural variation in fermentation</a:t>
            </a: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Efficient – model all interactions at once, confirmation of model predicted optimum can be used for additional testing 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774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type to use depends on the type of data you are collecting and the questions you are asking</a:t>
            </a:r>
          </a:p>
          <a:p>
            <a:pPr marL="571500" lvl="1" indent="-342900"/>
            <a:r>
              <a:rPr lang="en-US" dirty="0"/>
              <a:t>Simple comparison, factorial design, mixture experiment, response surface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C119F-51A7-4712-A9B7-5126C044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81"/>
          <a:stretch/>
        </p:blipFill>
        <p:spPr>
          <a:xfrm>
            <a:off x="393272" y="3365910"/>
            <a:ext cx="1990489" cy="203382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5D969E4-C36E-4877-A7B5-ED6571C6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0"/>
          <a:stretch/>
        </p:blipFill>
        <p:spPr>
          <a:xfrm>
            <a:off x="2383761" y="3365910"/>
            <a:ext cx="2023461" cy="2034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1CA7-2ACE-42AD-A883-8803F0E7A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70" y="3154364"/>
            <a:ext cx="1904241" cy="2371801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805ED69-929B-4237-ADAF-F4479926ED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9" t="10352" b="5123"/>
          <a:stretch/>
        </p:blipFill>
        <p:spPr>
          <a:xfrm>
            <a:off x="6172200" y="3150174"/>
            <a:ext cx="3846041" cy="22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1500" y="4813998"/>
            <a:ext cx="8001000" cy="152400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2-dimensional slice of a 3-dimensional factorial space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Factors are interdependent – the sum of all factors = 1</a:t>
            </a:r>
          </a:p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6F44BB-A8D0-442D-B436-9DA5DF16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08" y="1601735"/>
            <a:ext cx="4981183" cy="29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experiments – ternary plot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DA8B3C9-4B24-4A7F-85C3-42D8C5F2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33719"/>
            <a:ext cx="4572000" cy="40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6E2FAB-E505-499E-86E7-110CFFC7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9899"/>
            <a:ext cx="3975100" cy="379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6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4400" cy="1143000"/>
          </a:xfrm>
        </p:spPr>
        <p:txBody>
          <a:bodyPr/>
          <a:lstStyle/>
          <a:p>
            <a:r>
              <a:rPr lang="en-US" dirty="0"/>
              <a:t>18 runs – full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EBE476-4A59-4D00-80DA-0E1766D38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20975"/>
              </p:ext>
            </p:extLst>
          </p:nvPr>
        </p:nvGraphicFramePr>
        <p:xfrm>
          <a:off x="5309415" y="609600"/>
          <a:ext cx="3377385" cy="52514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5477">
                  <a:extLst>
                    <a:ext uri="{9D8B030D-6E8A-4147-A177-3AD203B41FA5}">
                      <a16:colId xmlns:a16="http://schemas.microsoft.com/office/drawing/2014/main" val="1339739843"/>
                    </a:ext>
                  </a:extLst>
                </a:gridCol>
                <a:gridCol w="675477">
                  <a:extLst>
                    <a:ext uri="{9D8B030D-6E8A-4147-A177-3AD203B41FA5}">
                      <a16:colId xmlns:a16="http://schemas.microsoft.com/office/drawing/2014/main" val="2207996093"/>
                    </a:ext>
                  </a:extLst>
                </a:gridCol>
                <a:gridCol w="675477">
                  <a:extLst>
                    <a:ext uri="{9D8B030D-6E8A-4147-A177-3AD203B41FA5}">
                      <a16:colId xmlns:a16="http://schemas.microsoft.com/office/drawing/2014/main" val="1343646781"/>
                    </a:ext>
                  </a:extLst>
                </a:gridCol>
                <a:gridCol w="675477">
                  <a:extLst>
                    <a:ext uri="{9D8B030D-6E8A-4147-A177-3AD203B41FA5}">
                      <a16:colId xmlns:a16="http://schemas.microsoft.com/office/drawing/2014/main" val="3103476898"/>
                    </a:ext>
                  </a:extLst>
                </a:gridCol>
                <a:gridCol w="675477">
                  <a:extLst>
                    <a:ext uri="{9D8B030D-6E8A-4147-A177-3AD203B41FA5}">
                      <a16:colId xmlns:a16="http://schemas.microsoft.com/office/drawing/2014/main" val="2770328561"/>
                    </a:ext>
                  </a:extLst>
                </a:gridCol>
              </a:tblGrid>
              <a:tr h="4732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A:Hop 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B:Hop B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C:Hop C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D:Hop Load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544779607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44115371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915023818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374928239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28945677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4124490259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399918267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352435878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293677809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745686197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797063685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241679685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289239985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763265092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247277849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544237566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383280850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232868165"/>
                  </a:ext>
                </a:extLst>
              </a:tr>
              <a:tr h="258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283328814"/>
                  </a:ext>
                </a:extLst>
              </a:tr>
            </a:tbl>
          </a:graphicData>
        </a:graphic>
      </p:graphicFrame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559E92-433B-49D4-BF21-0280562BA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8" r="67414"/>
          <a:stretch/>
        </p:blipFill>
        <p:spPr>
          <a:xfrm>
            <a:off x="601184" y="1143000"/>
            <a:ext cx="1874843" cy="2493504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ADFDC2-89C8-4F05-A196-81F9497B9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17366" r="32560" b="4189"/>
          <a:stretch/>
        </p:blipFill>
        <p:spPr>
          <a:xfrm>
            <a:off x="2875805" y="2389752"/>
            <a:ext cx="1874844" cy="2211938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F4F2B3-7689-4948-AE2C-808708C71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6" t="16749" b="7040"/>
          <a:stretch/>
        </p:blipFill>
        <p:spPr>
          <a:xfrm>
            <a:off x="394107" y="3636504"/>
            <a:ext cx="2089456" cy="2508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DCD941-DCF0-42C8-AC89-044492C5BA5E}"/>
              </a:ext>
            </a:extLst>
          </p:cNvPr>
          <p:cNvSpPr txBox="1"/>
          <p:nvPr/>
        </p:nvSpPr>
        <p:spPr>
          <a:xfrm>
            <a:off x="2476027" y="4660709"/>
            <a:ext cx="2948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 Terms:  </a:t>
            </a:r>
            <a:r>
              <a:rPr lang="en-US" dirty="0"/>
              <a:t>A, B, C, AB, AC, AD, BC, BD, CD, ABD, ACD, BCD, AD^2, BD^2, CD^2, ABD^2, ACD^2, BCD^2</a:t>
            </a:r>
          </a:p>
        </p:txBody>
      </p:sp>
    </p:spTree>
    <p:extLst>
      <p:ext uri="{BB962C8B-B14F-4D97-AF65-F5344CB8AC3E}">
        <p14:creationId xmlns:p14="http://schemas.microsoft.com/office/powerpoint/2010/main" val="334732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8000" cy="1143000"/>
          </a:xfrm>
        </p:spPr>
        <p:txBody>
          <a:bodyPr/>
          <a:lstStyle/>
          <a:p>
            <a:r>
              <a:rPr lang="en-US" dirty="0"/>
              <a:t>12 runs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C5AE37-FDDE-4974-8C86-E468AF9A7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80003"/>
              </p:ext>
            </p:extLst>
          </p:nvPr>
        </p:nvGraphicFramePr>
        <p:xfrm>
          <a:off x="5029200" y="1144046"/>
          <a:ext cx="3626618" cy="45699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16869">
                  <a:extLst>
                    <a:ext uri="{9D8B030D-6E8A-4147-A177-3AD203B41FA5}">
                      <a16:colId xmlns:a16="http://schemas.microsoft.com/office/drawing/2014/main" val="2911557642"/>
                    </a:ext>
                  </a:extLst>
                </a:gridCol>
                <a:gridCol w="744744">
                  <a:extLst>
                    <a:ext uri="{9D8B030D-6E8A-4147-A177-3AD203B41FA5}">
                      <a16:colId xmlns:a16="http://schemas.microsoft.com/office/drawing/2014/main" val="302534273"/>
                    </a:ext>
                  </a:extLst>
                </a:gridCol>
                <a:gridCol w="806293">
                  <a:extLst>
                    <a:ext uri="{9D8B030D-6E8A-4147-A177-3AD203B41FA5}">
                      <a16:colId xmlns:a16="http://schemas.microsoft.com/office/drawing/2014/main" val="153407020"/>
                    </a:ext>
                  </a:extLst>
                </a:gridCol>
                <a:gridCol w="701659">
                  <a:extLst>
                    <a:ext uri="{9D8B030D-6E8A-4147-A177-3AD203B41FA5}">
                      <a16:colId xmlns:a16="http://schemas.microsoft.com/office/drawing/2014/main" val="3451472664"/>
                    </a:ext>
                  </a:extLst>
                </a:gridCol>
                <a:gridCol w="757053">
                  <a:extLst>
                    <a:ext uri="{9D8B030D-6E8A-4147-A177-3AD203B41FA5}">
                      <a16:colId xmlns:a16="http://schemas.microsoft.com/office/drawing/2014/main" val="1714857916"/>
                    </a:ext>
                  </a:extLst>
                </a:gridCol>
              </a:tblGrid>
              <a:tr h="531722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chemeClr val="bg1"/>
                          </a:solidFill>
                          <a:effectLst/>
                        </a:rPr>
                        <a:t>A:Hop A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chemeClr val="bg1"/>
                          </a:solidFill>
                          <a:effectLst/>
                        </a:rPr>
                        <a:t>B:Hop B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chemeClr val="bg1"/>
                          </a:solidFill>
                          <a:effectLst/>
                        </a:rPr>
                        <a:t>C:Hop C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chemeClr val="bg1"/>
                          </a:solidFill>
                          <a:effectLst/>
                        </a:rPr>
                        <a:t>D:Hop Load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5998590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949002357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0487727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75482062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221385139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94554282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31144576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90119738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4720079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58313714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485867652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901374852"/>
                  </a:ext>
                </a:extLst>
              </a:tr>
              <a:tr h="29850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554705143"/>
                  </a:ext>
                </a:extLst>
              </a:tr>
            </a:tbl>
          </a:graphicData>
        </a:graphic>
      </p:graphicFrame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B3C231F-19C0-432F-A7A9-EA7245D50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1" r="67022"/>
          <a:stretch/>
        </p:blipFill>
        <p:spPr>
          <a:xfrm>
            <a:off x="446502" y="1130478"/>
            <a:ext cx="2121526" cy="2585681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0EB00BA-BED1-43AD-ADFE-37452D0B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0" t="16786"/>
          <a:stretch/>
        </p:blipFill>
        <p:spPr>
          <a:xfrm>
            <a:off x="375421" y="3428999"/>
            <a:ext cx="2263850" cy="2837644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8DF269-C1D2-452F-A50E-3A3378F3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17366" r="32560" b="4189"/>
          <a:stretch/>
        </p:blipFill>
        <p:spPr>
          <a:xfrm>
            <a:off x="2875805" y="2389752"/>
            <a:ext cx="1874844" cy="2211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E6F178-E1C8-49F7-AA53-FD0AF012F9A5}"/>
              </a:ext>
            </a:extLst>
          </p:cNvPr>
          <p:cNvSpPr txBox="1"/>
          <p:nvPr/>
        </p:nvSpPr>
        <p:spPr>
          <a:xfrm>
            <a:off x="2675900" y="4822700"/>
            <a:ext cx="2263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 Terms:  </a:t>
            </a:r>
            <a:r>
              <a:rPr lang="en-US" dirty="0"/>
              <a:t>A, B, C, AB, AC, AD, BC, BD, CD</a:t>
            </a:r>
          </a:p>
        </p:txBody>
      </p:sp>
    </p:spTree>
    <p:extLst>
      <p:ext uri="{BB962C8B-B14F-4D97-AF65-F5344CB8AC3E}">
        <p14:creationId xmlns:p14="http://schemas.microsoft.com/office/powerpoint/2010/main" val="2309557869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1179</Words>
  <Application>Microsoft Office PowerPoint</Application>
  <PresentationFormat>On-screen Show (4:3)</PresentationFormat>
  <Paragraphs>309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Garamond</vt:lpstr>
      <vt:lpstr>2_Custom Design</vt:lpstr>
      <vt:lpstr>Custom Design</vt:lpstr>
      <vt:lpstr>1_Custom Design</vt:lpstr>
      <vt:lpstr>Predictive Sensory Modeling: Use of Design of Experiments (DOE) and R to Optimize Dry Hop Mixtures for Aroma and Flavor  Trent Leslie, Becca Ransohoff, Douglas Scott, Chandler Cottrell  MadTree Brewing Cincinnati, OH</vt:lpstr>
      <vt:lpstr>Agenda</vt:lpstr>
      <vt:lpstr>Design of experiments</vt:lpstr>
      <vt:lpstr>Comparison of approaches</vt:lpstr>
      <vt:lpstr>Types of experiments</vt:lpstr>
      <vt:lpstr>Mixture experiments</vt:lpstr>
      <vt:lpstr>Mixture experiments – ternary plot</vt:lpstr>
      <vt:lpstr>18 runs – full model</vt:lpstr>
      <vt:lpstr>12 runs</vt:lpstr>
      <vt:lpstr>9 runs</vt:lpstr>
      <vt:lpstr>Our experiment</vt:lpstr>
      <vt:lpstr>The Hardware</vt:lpstr>
      <vt:lpstr>Sensory data collection</vt:lpstr>
      <vt:lpstr>Analysis in R</vt:lpstr>
      <vt:lpstr>Background &amp; Resources</vt:lpstr>
      <vt:lpstr>Input Data Format</vt:lpstr>
      <vt:lpstr>The script</vt:lpstr>
      <vt:lpstr>The output</vt:lpstr>
      <vt:lpstr>Putting it all together</vt:lpstr>
      <vt:lpstr>acknowledgements 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TITLE SLIDE OPTION 1</dc:title>
  <dc:creator>Lisa Rothschild</dc:creator>
  <cp:lastModifiedBy>Trent Leslie</cp:lastModifiedBy>
  <cp:revision>22</cp:revision>
  <dcterms:created xsi:type="dcterms:W3CDTF">2006-08-16T00:00:00Z</dcterms:created>
  <dcterms:modified xsi:type="dcterms:W3CDTF">2021-10-19T23:35:16Z</dcterms:modified>
</cp:coreProperties>
</file>